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4" r:id="rId5"/>
    <p:sldId id="266" r:id="rId6"/>
    <p:sldId id="258" r:id="rId7"/>
    <p:sldId id="270" r:id="rId8"/>
    <p:sldId id="269" r:id="rId9"/>
    <p:sldId id="267" r:id="rId10"/>
    <p:sldId id="268" r:id="rId11"/>
    <p:sldId id="259" r:id="rId12"/>
    <p:sldId id="260" r:id="rId13"/>
    <p:sldId id="272" r:id="rId14"/>
    <p:sldId id="271" r:id="rId15"/>
    <p:sldId id="261" r:id="rId16"/>
    <p:sldId id="273" r:id="rId17"/>
    <p:sldId id="262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FE8FF-6C9F-EF62-8BF2-9B5958B44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825C4F-3CB1-8631-4578-32AF318C5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8935E-700D-9F05-4B40-AB6A6DBF3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CD9A3-D71D-4CD9-7FAD-8FCA4F256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05EA0-0253-826F-6D58-AC7FFFC2D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7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AD850-FF95-737A-B47E-05AB29B4D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3FF914-BFAF-A8FB-5B9E-F368B4CE4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D0AF8-616F-52C8-9813-0915D06C1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9A443-7133-68B3-18D8-55F2FFA1F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2FEF-71D8-E7FF-B43E-1D2BFED05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28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680856-F144-BC5E-20B4-514AA27D0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879CAE-F61E-DE96-5DC7-C9BABE1BE8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1D2D2-6893-37D7-8154-37B343227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E6B94-1021-07AA-B879-31BD7CFE0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8EDC5-9820-71B7-BA02-9C71B3DD1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4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51A0C-9F44-18FF-F81B-B703D4965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24417-F7E1-DFE0-7327-CB43A2950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E1148-D452-2108-FF92-DFA36ACA9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70C39-6533-65B6-E13A-9BDB9DDE1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26AC5-1249-4869-A6B6-21070446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4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A4B85-14AA-BECF-24E9-736768E0B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B7AC9-2AA6-63B1-D1ED-0A980FF73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0F9B5-FEF0-6EBF-97EF-FAD45E09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28185-F6FB-8553-411B-47D1F93BE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57BD8-6436-CFD2-7CD5-25FA2F7D8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55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581BB-33E6-C388-2D27-2F5C9ECD3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B00DB-7605-245E-E1B3-860258F15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125C09-5EA8-E0AC-B6E5-4E3F03DE2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98060-AEDF-98B2-2DD5-0F61483C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6B3F3-9E3E-BE05-AC43-E06A77EDC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B9240-8620-3B36-092D-127406965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12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47B07-E6A5-BA4F-E583-AB2E1DBA8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F07FF-0653-8967-BFF2-17C04D836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16172-D8B5-EC6D-F237-F2088F180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94341-027D-C283-9AFC-671DD06DA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FB6AC7-DBD7-B1CA-933E-EE150437A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DED82D-7125-C177-FCED-B5E238801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DFEDB3-61B3-CF9C-3837-192363034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5CD726-E460-3179-9508-BA7522C0D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1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61844-F465-A711-F041-217CD2D12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4DA78B-65A6-36B1-8D74-C274534C1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B51B84-6D60-8DA7-2549-E0A25B7B4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F0DE06-4FCF-814B-F849-5EFD4F2C1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6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A8AC0F-CBE8-2D3C-485D-F5BD58C97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039D59-27D2-F5B3-9C98-965A0A94B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58134-11E5-651F-7FCD-B2CC7D2A7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59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D3158-81F0-72DF-E313-58CA82728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C758D-D474-89D1-28BE-5B1C5BACA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FBFE69-913C-9617-3253-60BD35E71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0C7FC-D81B-8607-7ACC-F333A549E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C97A6-389F-16FA-1079-4C40FD7BD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573A0F-E777-D5DC-A3F3-19628ED71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9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42474-7E64-FEA2-979B-248B5ADDD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1831DC-85FC-5708-EFFA-86D8418981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CE8152-D533-51AB-EAF9-86BFAEBE8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4111BB-9212-A3A1-483F-5504E391B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D6AE9-1F83-CA54-06CF-D04DF5240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3D4C5-8828-77C1-5BB7-AAE3C0577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5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3A5FC9-3539-4505-EA5C-6E9C28902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86F2A-9960-FAAC-7383-4338F02A3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6622F-615F-EA2F-EBBA-FD0AF8EB79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316E48-75AB-4804-8B4F-581A3845439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D8893-FC19-FF07-5EB7-6430F0EC4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34484-460B-E821-E650-DBA1BB024A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DC2008-FD27-4C4F-B623-773106855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9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955D9-2E7C-7ECE-D46D-A5BF1459B8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Formative Assessment #2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E041D-F93D-1E33-FCF5-47BCBC68FC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30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1648999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41662-27E1-CD85-AFA6-89047C1FF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14B80-D4BA-945A-5551-87E46DBD5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327E9-2E01-BDC9-CD47-67C4EA8EE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081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When using </a:t>
            </a:r>
            <a:r>
              <a:rPr lang="en-US" sz="2600" b="1" dirty="0">
                <a:highlight>
                  <a:srgbClr val="FFFF00"/>
                </a:highlight>
              </a:rPr>
              <a:t>grand-mean-centering</a:t>
            </a:r>
            <a:r>
              <a:rPr lang="en-US" sz="2600" b="1" dirty="0"/>
              <a:t> (or constant-centering more generally) for a </a:t>
            </a:r>
            <a:r>
              <a:rPr lang="en-US" sz="2600" b="1" dirty="0">
                <a:highlight>
                  <a:srgbClr val="FFFF00"/>
                </a:highlight>
              </a:rPr>
              <a:t>level-1 predictor</a:t>
            </a:r>
            <a:r>
              <a:rPr lang="en-US" sz="2600" b="1" dirty="0"/>
              <a:t>, how does one interpret its fixed effect when included at level 1 only? How does this </a:t>
            </a:r>
            <a:r>
              <a:rPr lang="en-US" sz="2600" b="1" dirty="0">
                <a:highlight>
                  <a:srgbClr val="FFFF00"/>
                </a:highlight>
              </a:rPr>
              <a:t>level-1 fixed effect change </a:t>
            </a:r>
            <a:r>
              <a:rPr lang="en-US" sz="2600" b="1" dirty="0"/>
              <a:t>after including the </a:t>
            </a:r>
            <a:r>
              <a:rPr lang="en-US" sz="2600" b="1" dirty="0">
                <a:highlight>
                  <a:srgbClr val="FFFF00"/>
                </a:highlight>
              </a:rPr>
              <a:t>level-2 cluster mean </a:t>
            </a:r>
            <a:r>
              <a:rPr lang="en-US" sz="2600" b="1" dirty="0"/>
              <a:t>of the predictor? How does one then interpret the fixed effect for the </a:t>
            </a:r>
            <a:r>
              <a:rPr lang="en-US" sz="2600" b="1" dirty="0">
                <a:highlight>
                  <a:srgbClr val="FFFF00"/>
                </a:highlight>
              </a:rPr>
              <a:t>level-2 cluster mean</a:t>
            </a:r>
            <a:r>
              <a:rPr lang="en-US" sz="2600" b="1" dirty="0"/>
              <a:t>? 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Level 1 only</a:t>
            </a:r>
          </a:p>
          <a:p>
            <a:pPr lvl="2">
              <a:lnSpc>
                <a:spcPct val="150000"/>
              </a:lnSpc>
            </a:pPr>
            <a:endParaRPr lang="en-US" sz="1900" dirty="0"/>
          </a:p>
          <a:p>
            <a:pPr lvl="1">
              <a:lnSpc>
                <a:spcPct val="150000"/>
              </a:lnSpc>
            </a:pPr>
            <a:r>
              <a:rPr lang="en-US" sz="2200" dirty="0"/>
              <a:t>Level 1 and cluster mean</a:t>
            </a:r>
          </a:p>
          <a:p>
            <a:pPr lvl="3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816F7-5B81-7568-EDF9-D999AD0F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60407-CB56-A1E8-99F8-102756FE5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081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When using </a:t>
            </a:r>
            <a:r>
              <a:rPr lang="en-US" b="1" dirty="0">
                <a:highlight>
                  <a:srgbClr val="FFFF00"/>
                </a:highlight>
              </a:rPr>
              <a:t>grand-mean-centering</a:t>
            </a:r>
            <a:r>
              <a:rPr lang="en-US" b="1" dirty="0"/>
              <a:t> (or constant-centering more generally) for a </a:t>
            </a:r>
            <a:r>
              <a:rPr lang="en-US" b="1" dirty="0">
                <a:highlight>
                  <a:srgbClr val="FFFF00"/>
                </a:highlight>
              </a:rPr>
              <a:t>level-1 predictor</a:t>
            </a:r>
            <a:r>
              <a:rPr lang="en-US" b="1" dirty="0"/>
              <a:t>, how does one interpret its fixed effect when included at level 1 only? How does this </a:t>
            </a:r>
            <a:r>
              <a:rPr lang="en-US" b="1" dirty="0">
                <a:highlight>
                  <a:srgbClr val="FFFF00"/>
                </a:highlight>
              </a:rPr>
              <a:t>level-1 fixed effect change </a:t>
            </a:r>
            <a:r>
              <a:rPr lang="en-US" b="1" dirty="0"/>
              <a:t>after including the </a:t>
            </a:r>
            <a:r>
              <a:rPr lang="en-US" b="1" dirty="0">
                <a:highlight>
                  <a:srgbClr val="FFFF00"/>
                </a:highlight>
              </a:rPr>
              <a:t>level-2 cluster mean </a:t>
            </a:r>
            <a:r>
              <a:rPr lang="en-US" b="1" dirty="0"/>
              <a:t>of the predictor? How does one then interpret the fixed effect for the </a:t>
            </a:r>
            <a:r>
              <a:rPr lang="en-US" b="1" dirty="0">
                <a:highlight>
                  <a:srgbClr val="FFFF00"/>
                </a:highlight>
              </a:rPr>
              <a:t>level-2 cluster mean</a:t>
            </a:r>
            <a:r>
              <a:rPr lang="en-US" b="1" dirty="0"/>
              <a:t>? 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Level 1 only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Smushed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Level 1 and cluster mean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Within and contextual </a:t>
            </a:r>
          </a:p>
        </p:txBody>
      </p:sp>
    </p:spTree>
    <p:extLst>
      <p:ext uri="{BB962C8B-B14F-4D97-AF65-F5344CB8AC3E}">
        <p14:creationId xmlns:p14="http://schemas.microsoft.com/office/powerpoint/2010/main" val="3582697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3A513-9CC9-CD3F-6F8E-32EC88963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91C1E-8DD0-73E6-9FE7-217ADBE3F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Assuming a </a:t>
            </a:r>
            <a:r>
              <a:rPr lang="en-US" b="1" dirty="0">
                <a:highlight>
                  <a:srgbClr val="FFFF00"/>
                </a:highlight>
              </a:rPr>
              <a:t>level-1 variable </a:t>
            </a:r>
            <a:r>
              <a:rPr lang="en-US" b="1" dirty="0"/>
              <a:t>is related to the target outcome, describe what can happen to the outcome's level-2 </a:t>
            </a:r>
            <a:r>
              <a:rPr lang="en-US" b="1" dirty="0">
                <a:highlight>
                  <a:srgbClr val="FFFF00"/>
                </a:highlight>
              </a:rPr>
              <a:t>random intercept variance </a:t>
            </a:r>
            <a:r>
              <a:rPr lang="en-US" b="1" dirty="0"/>
              <a:t>when adding ONLY: (a) a predictor that has been </a:t>
            </a:r>
            <a:r>
              <a:rPr lang="en-US" b="1" dirty="0">
                <a:highlight>
                  <a:srgbClr val="FFFF00"/>
                </a:highlight>
              </a:rPr>
              <a:t>cluster-mean-centered</a:t>
            </a:r>
            <a:r>
              <a:rPr lang="en-US" b="1" dirty="0"/>
              <a:t>, or (b) a predictor that has been </a:t>
            </a:r>
            <a:r>
              <a:rPr lang="en-US" b="1" dirty="0">
                <a:highlight>
                  <a:srgbClr val="FFFF00"/>
                </a:highlight>
              </a:rPr>
              <a:t>constant-centered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9741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DABE8-3341-5819-339B-A1DB67FC7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449FD-776D-C641-8ADD-447BDE3F0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1D4B0-E5B1-B6A6-2FBA-13C0C5465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Assuming a </a:t>
            </a:r>
            <a:r>
              <a:rPr lang="en-US" sz="2400" b="1" dirty="0">
                <a:highlight>
                  <a:srgbClr val="FFFF00"/>
                </a:highlight>
              </a:rPr>
              <a:t>level-1 variable </a:t>
            </a:r>
            <a:r>
              <a:rPr lang="en-US" sz="2400" b="1" dirty="0"/>
              <a:t>is related to the target outcome, describe what can happen to the outcome's level-2 </a:t>
            </a:r>
            <a:r>
              <a:rPr lang="en-US" sz="2400" b="1" dirty="0">
                <a:highlight>
                  <a:srgbClr val="FFFF00"/>
                </a:highlight>
              </a:rPr>
              <a:t>random intercept variance </a:t>
            </a:r>
            <a:r>
              <a:rPr lang="en-US" sz="2400" b="1" dirty="0"/>
              <a:t>when adding ONLY: (a) a predictor that has been </a:t>
            </a:r>
            <a:r>
              <a:rPr lang="en-US" sz="2400" b="1" dirty="0">
                <a:highlight>
                  <a:srgbClr val="FFFF00"/>
                </a:highlight>
              </a:rPr>
              <a:t>cluster-mean-centered</a:t>
            </a:r>
            <a:r>
              <a:rPr lang="en-US" sz="2400" b="1" dirty="0"/>
              <a:t>, or (b) a predictor that has been </a:t>
            </a:r>
            <a:r>
              <a:rPr lang="en-US" sz="2400" b="1" dirty="0">
                <a:highlight>
                  <a:srgbClr val="FFFF00"/>
                </a:highlight>
              </a:rPr>
              <a:t>constant-centered</a:t>
            </a:r>
            <a:r>
              <a:rPr lang="en-US" sz="2400" b="1" dirty="0"/>
              <a:t>.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L1 CMC predictor 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L1 constant centered</a:t>
            </a:r>
          </a:p>
        </p:txBody>
      </p:sp>
    </p:spTree>
    <p:extLst>
      <p:ext uri="{BB962C8B-B14F-4D97-AF65-F5344CB8AC3E}">
        <p14:creationId xmlns:p14="http://schemas.microsoft.com/office/powerpoint/2010/main" val="3044226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79C0D-FC6A-89D1-15A5-F29A9FB4A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23884-49BB-7862-3502-E5A3C8590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0FEC-DFCF-E623-75C7-0B2CD65B2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Assuming a </a:t>
            </a:r>
            <a:r>
              <a:rPr lang="en-US" b="1" dirty="0">
                <a:highlight>
                  <a:srgbClr val="FFFF00"/>
                </a:highlight>
              </a:rPr>
              <a:t>level-1 variable </a:t>
            </a:r>
            <a:r>
              <a:rPr lang="en-US" b="1" dirty="0"/>
              <a:t>is related to the target outcome, describe what can happen to the outcome's level-2 </a:t>
            </a:r>
            <a:r>
              <a:rPr lang="en-US" b="1" dirty="0">
                <a:highlight>
                  <a:srgbClr val="FFFF00"/>
                </a:highlight>
              </a:rPr>
              <a:t>random intercept variance </a:t>
            </a:r>
            <a:r>
              <a:rPr lang="en-US" b="1" dirty="0"/>
              <a:t>when adding ONLY: (a) a predictor that has been </a:t>
            </a:r>
            <a:r>
              <a:rPr lang="en-US" b="1" dirty="0">
                <a:highlight>
                  <a:srgbClr val="FFFF00"/>
                </a:highlight>
              </a:rPr>
              <a:t>cluster-mean-centered</a:t>
            </a:r>
            <a:r>
              <a:rPr lang="en-US" b="1" dirty="0"/>
              <a:t>, or (b) a predictor that has been </a:t>
            </a:r>
            <a:r>
              <a:rPr lang="en-US" b="1" dirty="0">
                <a:highlight>
                  <a:srgbClr val="FFFF00"/>
                </a:highlight>
              </a:rPr>
              <a:t>constant-centered</a:t>
            </a:r>
            <a:r>
              <a:rPr lang="en-US" b="1" dirty="0"/>
              <a:t>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L1 CMC predictor – residual variance is explained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Random intercept variance will increase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L1 constant centered-  residual variance is explained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Random intercept will decrease 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Contains both L1 and L2 variance </a:t>
            </a:r>
          </a:p>
        </p:txBody>
      </p:sp>
    </p:spTree>
    <p:extLst>
      <p:ext uri="{BB962C8B-B14F-4D97-AF65-F5344CB8AC3E}">
        <p14:creationId xmlns:p14="http://schemas.microsoft.com/office/powerpoint/2010/main" val="2835142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43632-10F9-44D7-1FFF-8910D4242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7364F-4CB2-9BC5-26EF-E33340E80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In reading </a:t>
            </a:r>
            <a:r>
              <a:rPr lang="en-US" b="1" dirty="0">
                <a:highlight>
                  <a:srgbClr val="FFFF00"/>
                </a:highlight>
              </a:rPr>
              <a:t>results sections </a:t>
            </a:r>
            <a:r>
              <a:rPr lang="en-US" b="1" dirty="0"/>
              <a:t>for multilevel modeling analyses, what are two indicators that a </a:t>
            </a:r>
            <a:r>
              <a:rPr lang="en-US" b="1" dirty="0">
                <a:highlight>
                  <a:srgbClr val="FFFF00"/>
                </a:highlight>
              </a:rPr>
              <a:t>smushed</a:t>
            </a:r>
            <a:r>
              <a:rPr lang="en-US" b="1" dirty="0"/>
              <a:t> version of a level-1 slope has been estimated?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51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B058C-8ACD-0998-4521-C7DC01CAA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35A35-9C1C-31B7-B7D8-C197B7B71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1B7F4-0A21-684C-258E-20C00B895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In reading </a:t>
            </a:r>
            <a:r>
              <a:rPr lang="en-US" b="1" dirty="0">
                <a:highlight>
                  <a:srgbClr val="FFFF00"/>
                </a:highlight>
              </a:rPr>
              <a:t>results sections </a:t>
            </a:r>
            <a:r>
              <a:rPr lang="en-US" b="1" dirty="0"/>
              <a:t>for multilevel modeling analyses, what are two indicators that a </a:t>
            </a:r>
            <a:r>
              <a:rPr lang="en-US" b="1" dirty="0">
                <a:highlight>
                  <a:srgbClr val="FFFF00"/>
                </a:highlight>
              </a:rPr>
              <a:t>smushed</a:t>
            </a:r>
            <a:r>
              <a:rPr lang="en-US" b="1" dirty="0"/>
              <a:t> version of a level-1 slope has been estimated?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Only one slope for L1 predictor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Not including the cluster mean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No centering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ICCs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Not mentioned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75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78C0C-1D9F-1DA6-3664-3C46AA3ED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9349-A0BC-9A67-D6CB-14FB38252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an </a:t>
            </a:r>
            <a:r>
              <a:rPr lang="en-US" dirty="0">
                <a:highlight>
                  <a:srgbClr val="FFFF00"/>
                </a:highlight>
              </a:rPr>
              <a:t>example</a:t>
            </a:r>
            <a:r>
              <a:rPr lang="en-US" dirty="0"/>
              <a:t> of how one would interpret the </a:t>
            </a:r>
            <a:r>
              <a:rPr lang="en-US" dirty="0">
                <a:highlight>
                  <a:srgbClr val="FFFF00"/>
                </a:highlight>
              </a:rPr>
              <a:t>within, between, and contextual effects</a:t>
            </a:r>
            <a:r>
              <a:rPr lang="en-US" dirty="0"/>
              <a:t> of a </a:t>
            </a:r>
            <a:r>
              <a:rPr lang="en-US" dirty="0">
                <a:highlight>
                  <a:srgbClr val="FFFF00"/>
                </a:highlight>
              </a:rPr>
              <a:t>level-1 predictor </a:t>
            </a:r>
            <a:r>
              <a:rPr lang="en-US" dirty="0"/>
              <a:t>from your own area of research (or an area you are otherwise interested in).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391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0EF8D-992B-5362-B298-D53269C6C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27C32-EDF1-B5BE-D13C-0F1CCCFDC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95429-DCAE-FA05-CFDC-E1D9CD80B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an </a:t>
            </a:r>
            <a:r>
              <a:rPr lang="en-US" dirty="0">
                <a:highlight>
                  <a:srgbClr val="FFFF00"/>
                </a:highlight>
              </a:rPr>
              <a:t>example</a:t>
            </a:r>
            <a:r>
              <a:rPr lang="en-US" dirty="0"/>
              <a:t> of how one would interpret the </a:t>
            </a:r>
            <a:r>
              <a:rPr lang="en-US" dirty="0">
                <a:highlight>
                  <a:srgbClr val="FFFF00"/>
                </a:highlight>
              </a:rPr>
              <a:t>within, between, and contextual effects</a:t>
            </a:r>
            <a:r>
              <a:rPr lang="en-US" dirty="0"/>
              <a:t> of a </a:t>
            </a:r>
            <a:r>
              <a:rPr lang="en-US" dirty="0">
                <a:highlight>
                  <a:srgbClr val="FFFF00"/>
                </a:highlight>
              </a:rPr>
              <a:t>level-1 predictor </a:t>
            </a:r>
            <a:r>
              <a:rPr lang="en-US" dirty="0"/>
              <a:t>from your own area of research (or an area you are otherwise interested in).</a:t>
            </a:r>
          </a:p>
          <a:p>
            <a:pPr lvl="1"/>
            <a:r>
              <a:rPr lang="en-US" dirty="0"/>
              <a:t>Students in schools </a:t>
            </a:r>
          </a:p>
          <a:p>
            <a:pPr lvl="2"/>
            <a:r>
              <a:rPr lang="en-US" dirty="0"/>
              <a:t>Within – how a student’s math scores differ from other students’ math scores in their school </a:t>
            </a:r>
          </a:p>
          <a:p>
            <a:pPr lvl="2"/>
            <a:r>
              <a:rPr lang="en-US" dirty="0"/>
              <a:t>Between -  how the average math scores in a school differs across schools</a:t>
            </a:r>
          </a:p>
          <a:p>
            <a:pPr lvl="2"/>
            <a:r>
              <a:rPr lang="en-US" dirty="0"/>
              <a:t>Contextual – the effect of taking a student and moving them to a different school</a:t>
            </a:r>
          </a:p>
          <a:p>
            <a:pPr lvl="3"/>
            <a:r>
              <a:rPr lang="en-US" dirty="0"/>
              <a:t>After control from students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057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97A59-F35C-8188-6A59-B4B840166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439D4-DE82-3F33-D6A9-603305F5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B3EDF-D9AF-CEC0-B3F0-421C50704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b="1" dirty="0"/>
              <a:t>In a two-level model for persons nested in clusters: What is the </a:t>
            </a:r>
            <a:r>
              <a:rPr lang="en-US" b="1" dirty="0">
                <a:highlight>
                  <a:srgbClr val="FFFF00"/>
                </a:highlight>
              </a:rPr>
              <a:t>purpose of level-2 predictors</a:t>
            </a:r>
            <a:r>
              <a:rPr lang="en-US" b="1" dirty="0"/>
              <a:t>, and what is the </a:t>
            </a:r>
            <a:r>
              <a:rPr lang="en-US" b="1" dirty="0">
                <a:highlight>
                  <a:srgbClr val="FFFF00"/>
                </a:highlight>
              </a:rPr>
              <a:t>purpose of level-1 predictors</a:t>
            </a:r>
            <a:r>
              <a:rPr lang="en-US" b="1" dirty="0"/>
              <a:t>? Which kind of </a:t>
            </a:r>
            <a:r>
              <a:rPr lang="en-US" b="1" dirty="0">
                <a:highlight>
                  <a:srgbClr val="FFFF00"/>
                </a:highlight>
              </a:rPr>
              <a:t>variance</a:t>
            </a:r>
            <a:r>
              <a:rPr lang="en-US" b="1" dirty="0"/>
              <a:t> should each kind of predictor explain?</a:t>
            </a:r>
          </a:p>
          <a:p>
            <a:pPr lvl="1">
              <a:lnSpc>
                <a:spcPct val="160000"/>
              </a:lnSpc>
            </a:pPr>
            <a:endParaRPr lang="en-US" dirty="0"/>
          </a:p>
          <a:p>
            <a:pPr lvl="1">
              <a:lnSpc>
                <a:spcPct val="160000"/>
              </a:lnSpc>
            </a:pPr>
            <a:endParaRPr lang="en-US" dirty="0"/>
          </a:p>
          <a:p>
            <a:pPr lvl="1">
              <a:lnSpc>
                <a:spcPct val="16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979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A1DCB-8A2D-9FB5-1D8A-0C02CBF69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439F4-C4CA-5759-BC73-AACF76BE2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sz="2400" b="1" dirty="0"/>
              <a:t>In a two-level model for persons nested in clusters: What is the </a:t>
            </a:r>
            <a:r>
              <a:rPr lang="en-US" sz="2400" b="1" dirty="0">
                <a:highlight>
                  <a:srgbClr val="FFFF00"/>
                </a:highlight>
              </a:rPr>
              <a:t>purpose of level-2 predictors</a:t>
            </a:r>
            <a:r>
              <a:rPr lang="en-US" sz="2400" b="1" dirty="0"/>
              <a:t>, and what is the </a:t>
            </a:r>
            <a:r>
              <a:rPr lang="en-US" sz="2400" b="1" dirty="0">
                <a:highlight>
                  <a:srgbClr val="FFFF00"/>
                </a:highlight>
              </a:rPr>
              <a:t>purpose of level-1 predictors</a:t>
            </a:r>
            <a:r>
              <a:rPr lang="en-US" sz="2400" b="1" dirty="0"/>
              <a:t>? Which kind of </a:t>
            </a:r>
            <a:r>
              <a:rPr lang="en-US" sz="2400" b="1" dirty="0">
                <a:highlight>
                  <a:srgbClr val="FFFF00"/>
                </a:highlight>
              </a:rPr>
              <a:t>variance</a:t>
            </a:r>
            <a:r>
              <a:rPr lang="en-US" sz="2400" b="1" dirty="0"/>
              <a:t> should each kind of predictor explain?</a:t>
            </a:r>
          </a:p>
          <a:p>
            <a:pPr lvl="1">
              <a:lnSpc>
                <a:spcPct val="160000"/>
              </a:lnSpc>
            </a:pPr>
            <a:r>
              <a:rPr lang="en-US" sz="2000" dirty="0"/>
              <a:t>Level 1?</a:t>
            </a:r>
          </a:p>
          <a:p>
            <a:pPr lvl="1">
              <a:lnSpc>
                <a:spcPct val="160000"/>
              </a:lnSpc>
            </a:pPr>
            <a:r>
              <a:rPr lang="en-US" sz="2000" dirty="0"/>
              <a:t>Level 2 ?</a:t>
            </a:r>
          </a:p>
          <a:p>
            <a:pPr lvl="1">
              <a:lnSpc>
                <a:spcPct val="160000"/>
              </a:lnSpc>
            </a:pPr>
            <a:endParaRPr lang="en-US" dirty="0"/>
          </a:p>
          <a:p>
            <a:pPr lvl="1">
              <a:lnSpc>
                <a:spcPct val="160000"/>
              </a:lnSpc>
            </a:pPr>
            <a:endParaRPr lang="en-US" dirty="0"/>
          </a:p>
          <a:p>
            <a:pPr lvl="1">
              <a:lnSpc>
                <a:spcPct val="16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090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857E2-6873-1A2F-9AC7-690712128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7AE1-524C-2B19-7A12-78E157C58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B58CB-01DD-A23A-30AD-BE2C376B2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b="1" dirty="0"/>
              <a:t>In a two-level model for persons nested in clusters: What is the </a:t>
            </a:r>
            <a:r>
              <a:rPr lang="en-US" b="1" dirty="0">
                <a:highlight>
                  <a:srgbClr val="FFFF00"/>
                </a:highlight>
              </a:rPr>
              <a:t>purpose of level-2 predictors</a:t>
            </a:r>
            <a:r>
              <a:rPr lang="en-US" b="1" dirty="0"/>
              <a:t>, and what is the </a:t>
            </a:r>
            <a:r>
              <a:rPr lang="en-US" b="1" dirty="0">
                <a:highlight>
                  <a:srgbClr val="FFFF00"/>
                </a:highlight>
              </a:rPr>
              <a:t>purpose of level-1 predictors</a:t>
            </a:r>
            <a:r>
              <a:rPr lang="en-US" b="1" dirty="0"/>
              <a:t>? Which kind of </a:t>
            </a:r>
            <a:r>
              <a:rPr lang="en-US" b="1" dirty="0">
                <a:highlight>
                  <a:srgbClr val="FFFF00"/>
                </a:highlight>
              </a:rPr>
              <a:t>variance</a:t>
            </a:r>
            <a:r>
              <a:rPr lang="en-US" b="1" dirty="0"/>
              <a:t> should each kind of predictor explain?</a:t>
            </a:r>
          </a:p>
          <a:p>
            <a:pPr lvl="1">
              <a:lnSpc>
                <a:spcPct val="160000"/>
              </a:lnSpc>
            </a:pPr>
            <a:r>
              <a:rPr lang="en-US" dirty="0"/>
              <a:t>Level 1</a:t>
            </a:r>
          </a:p>
          <a:p>
            <a:pPr lvl="2">
              <a:lnSpc>
                <a:spcPct val="160000"/>
              </a:lnSpc>
            </a:pPr>
            <a:r>
              <a:rPr lang="en-US" dirty="0"/>
              <a:t>Within</a:t>
            </a:r>
          </a:p>
          <a:p>
            <a:pPr lvl="2">
              <a:lnSpc>
                <a:spcPct val="160000"/>
              </a:lnSpc>
            </a:pPr>
            <a:r>
              <a:rPr lang="en-US" dirty="0"/>
              <a:t>Person things</a:t>
            </a:r>
          </a:p>
          <a:p>
            <a:pPr lvl="2">
              <a:lnSpc>
                <a:spcPct val="160000"/>
              </a:lnSpc>
            </a:pPr>
            <a:r>
              <a:rPr lang="en-US" dirty="0"/>
              <a:t>Residual variance</a:t>
            </a:r>
          </a:p>
          <a:p>
            <a:pPr lvl="1">
              <a:lnSpc>
                <a:spcPct val="160000"/>
              </a:lnSpc>
            </a:pPr>
            <a:r>
              <a:rPr lang="en-US" dirty="0"/>
              <a:t>Level 2 </a:t>
            </a:r>
          </a:p>
          <a:p>
            <a:pPr lvl="2">
              <a:lnSpc>
                <a:spcPct val="160000"/>
              </a:lnSpc>
            </a:pPr>
            <a:r>
              <a:rPr lang="en-US" dirty="0"/>
              <a:t>Between or Contextual</a:t>
            </a:r>
          </a:p>
          <a:p>
            <a:pPr lvl="2">
              <a:lnSpc>
                <a:spcPct val="160000"/>
              </a:lnSpc>
            </a:pPr>
            <a:r>
              <a:rPr lang="en-US" dirty="0"/>
              <a:t>Cluster things </a:t>
            </a:r>
          </a:p>
          <a:p>
            <a:pPr lvl="2">
              <a:lnSpc>
                <a:spcPct val="160000"/>
              </a:lnSpc>
            </a:pPr>
            <a:r>
              <a:rPr lang="en-US" dirty="0"/>
              <a:t>Random intercept variance  </a:t>
            </a:r>
          </a:p>
        </p:txBody>
      </p:sp>
    </p:spTree>
    <p:extLst>
      <p:ext uri="{BB962C8B-B14F-4D97-AF65-F5344CB8AC3E}">
        <p14:creationId xmlns:p14="http://schemas.microsoft.com/office/powerpoint/2010/main" val="2453346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A7A88-8D7B-2C27-46D2-4F97E3107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6CB05-DFEF-704C-9566-62EE888AE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A1561-1F45-2DC1-65D7-3F0257273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389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When using </a:t>
            </a:r>
            <a:r>
              <a:rPr lang="en-US" b="1" dirty="0">
                <a:highlight>
                  <a:srgbClr val="FFFF00"/>
                </a:highlight>
              </a:rPr>
              <a:t>cluster-mean-centering </a:t>
            </a:r>
            <a:r>
              <a:rPr lang="en-US" b="1" dirty="0"/>
              <a:t>(or variable-centering more generally) for a </a:t>
            </a:r>
            <a:r>
              <a:rPr lang="en-US" b="1" dirty="0">
                <a:highlight>
                  <a:srgbClr val="FFFF00"/>
                </a:highlight>
              </a:rPr>
              <a:t>level-1 predictor</a:t>
            </a:r>
            <a:r>
              <a:rPr lang="en-US" b="1" dirty="0"/>
              <a:t>, how does one </a:t>
            </a:r>
            <a:r>
              <a:rPr lang="en-US" b="1" dirty="0">
                <a:highlight>
                  <a:srgbClr val="FFFF00"/>
                </a:highlight>
              </a:rPr>
              <a:t>interpret its fixed effect</a:t>
            </a:r>
            <a:r>
              <a:rPr lang="en-US" b="1" dirty="0"/>
              <a:t>? How does one then interpret the fixed effect for the </a:t>
            </a:r>
            <a:r>
              <a:rPr lang="en-US" b="1" dirty="0">
                <a:highlight>
                  <a:srgbClr val="FFFF00"/>
                </a:highlight>
              </a:rPr>
              <a:t>level-2 cluster mean </a:t>
            </a:r>
            <a:r>
              <a:rPr lang="en-US" b="1" dirty="0"/>
              <a:t>of the predictor? Do these </a:t>
            </a:r>
            <a:r>
              <a:rPr lang="en-US" b="1" dirty="0">
                <a:highlight>
                  <a:srgbClr val="FFFF00"/>
                </a:highlight>
              </a:rPr>
              <a:t>interpretations</a:t>
            </a:r>
            <a:r>
              <a:rPr lang="en-US" b="1" dirty="0"/>
              <a:t> change if either predictor is </a:t>
            </a:r>
            <a:r>
              <a:rPr lang="en-US" b="1" dirty="0">
                <a:highlight>
                  <a:srgbClr val="FFFF00"/>
                </a:highlight>
              </a:rPr>
              <a:t>not included</a:t>
            </a:r>
            <a:r>
              <a:rPr lang="en-US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23320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79F67-6874-7A17-C49C-71676310D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7F0FC-51CE-412D-8114-5BBE41939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389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When using </a:t>
            </a:r>
            <a:r>
              <a:rPr lang="en-US" sz="2400" b="1" dirty="0">
                <a:highlight>
                  <a:srgbClr val="FFFF00"/>
                </a:highlight>
              </a:rPr>
              <a:t>cluster-mean-centering </a:t>
            </a:r>
            <a:r>
              <a:rPr lang="en-US" sz="2400" b="1" dirty="0"/>
              <a:t>(or variable-centering more generally) for a </a:t>
            </a:r>
            <a:r>
              <a:rPr lang="en-US" sz="2400" b="1" dirty="0">
                <a:highlight>
                  <a:srgbClr val="FFFF00"/>
                </a:highlight>
              </a:rPr>
              <a:t>level-1 predictor</a:t>
            </a:r>
            <a:r>
              <a:rPr lang="en-US" sz="2400" b="1" dirty="0"/>
              <a:t>, how does one </a:t>
            </a:r>
            <a:r>
              <a:rPr lang="en-US" sz="2400" b="1" dirty="0">
                <a:highlight>
                  <a:srgbClr val="FFFF00"/>
                </a:highlight>
              </a:rPr>
              <a:t>interpret its fixed effect</a:t>
            </a:r>
            <a:r>
              <a:rPr lang="en-US" sz="2400" b="1" dirty="0"/>
              <a:t>? How does one then interpret the fixed effect for the </a:t>
            </a:r>
            <a:r>
              <a:rPr lang="en-US" sz="2400" b="1" dirty="0">
                <a:highlight>
                  <a:srgbClr val="FFFF00"/>
                </a:highlight>
              </a:rPr>
              <a:t>level-2 cluster mean </a:t>
            </a:r>
            <a:r>
              <a:rPr lang="en-US" sz="2400" b="1" dirty="0"/>
              <a:t>of the predictor? Do these </a:t>
            </a:r>
            <a:r>
              <a:rPr lang="en-US" sz="2400" b="1" dirty="0">
                <a:highlight>
                  <a:srgbClr val="FFFF00"/>
                </a:highlight>
              </a:rPr>
              <a:t>interpretations</a:t>
            </a:r>
            <a:r>
              <a:rPr lang="en-US" sz="2400" b="1" dirty="0"/>
              <a:t> change if either predictor is </a:t>
            </a:r>
            <a:r>
              <a:rPr lang="en-US" sz="2400" b="1" dirty="0">
                <a:highlight>
                  <a:srgbClr val="FFFF00"/>
                </a:highlight>
              </a:rPr>
              <a:t>not included</a:t>
            </a:r>
            <a:r>
              <a:rPr lang="en-US" sz="2400" b="1" dirty="0"/>
              <a:t>?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Fixed effect slope – one unit change in the variable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Level 1 – change of what?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Level 2 – change of what?</a:t>
            </a:r>
          </a:p>
          <a:p>
            <a:pPr lvl="2">
              <a:lnSpc>
                <a:spcPct val="150000"/>
              </a:lnSpc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830185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3EDEA-E4C1-E211-C30A-7419D3D49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00AE0-DD08-68CD-C551-906699D85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5FCB-C3A2-3EB2-19FF-87AF3830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3896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When using </a:t>
            </a:r>
            <a:r>
              <a:rPr lang="en-US" b="1" dirty="0">
                <a:highlight>
                  <a:srgbClr val="FFFF00"/>
                </a:highlight>
              </a:rPr>
              <a:t>cluster-mean-centering </a:t>
            </a:r>
            <a:r>
              <a:rPr lang="en-US" b="1" dirty="0"/>
              <a:t>(or variable-centering more generally) for a </a:t>
            </a:r>
            <a:r>
              <a:rPr lang="en-US" b="1" dirty="0">
                <a:highlight>
                  <a:srgbClr val="FFFF00"/>
                </a:highlight>
              </a:rPr>
              <a:t>level-1 predictor</a:t>
            </a:r>
            <a:r>
              <a:rPr lang="en-US" b="1" dirty="0"/>
              <a:t>, how does one </a:t>
            </a:r>
            <a:r>
              <a:rPr lang="en-US" b="1" dirty="0">
                <a:highlight>
                  <a:srgbClr val="FFFF00"/>
                </a:highlight>
              </a:rPr>
              <a:t>interpret its fixed effect</a:t>
            </a:r>
            <a:r>
              <a:rPr lang="en-US" b="1" dirty="0"/>
              <a:t>? How does one then interpret the fixed effect for the </a:t>
            </a:r>
            <a:r>
              <a:rPr lang="en-US" b="1" dirty="0">
                <a:highlight>
                  <a:srgbClr val="FFFF00"/>
                </a:highlight>
              </a:rPr>
              <a:t>level-2 cluster mean </a:t>
            </a:r>
            <a:r>
              <a:rPr lang="en-US" b="1" dirty="0"/>
              <a:t>of the predictor? Do these </a:t>
            </a:r>
            <a:r>
              <a:rPr lang="en-US" b="1" dirty="0">
                <a:highlight>
                  <a:srgbClr val="FFFF00"/>
                </a:highlight>
              </a:rPr>
              <a:t>interpretations</a:t>
            </a:r>
            <a:r>
              <a:rPr lang="en-US" b="1" dirty="0"/>
              <a:t> change if either predictor is </a:t>
            </a:r>
            <a:r>
              <a:rPr lang="en-US" b="1" dirty="0">
                <a:highlight>
                  <a:srgbClr val="FFFF00"/>
                </a:highlight>
              </a:rPr>
              <a:t>not included</a:t>
            </a:r>
            <a:r>
              <a:rPr lang="en-US" b="1" dirty="0"/>
              <a:t>?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Fixed effect slope – one unit change in the variable</a:t>
            </a:r>
          </a:p>
          <a:p>
            <a:pPr lvl="2">
              <a:lnSpc>
                <a:spcPct val="150000"/>
              </a:lnSpc>
            </a:pPr>
            <a:r>
              <a:rPr lang="en-US" sz="2100" dirty="0"/>
              <a:t>Level 1 – change of what?</a:t>
            </a:r>
          </a:p>
          <a:p>
            <a:pPr lvl="2">
              <a:lnSpc>
                <a:spcPct val="150000"/>
              </a:lnSpc>
            </a:pPr>
            <a:r>
              <a:rPr lang="en-US" sz="2100" dirty="0"/>
              <a:t>Level 2 – change of what?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CMC makes the L1 and L2 components orthogonal </a:t>
            </a:r>
          </a:p>
          <a:p>
            <a:pPr lvl="2">
              <a:lnSpc>
                <a:spcPct val="150000"/>
              </a:lnSpc>
            </a:pPr>
            <a:r>
              <a:rPr lang="en-US" sz="2100" dirty="0"/>
              <a:t>Does not change interpretation if not included</a:t>
            </a:r>
          </a:p>
        </p:txBody>
      </p:sp>
    </p:spTree>
    <p:extLst>
      <p:ext uri="{BB962C8B-B14F-4D97-AF65-F5344CB8AC3E}">
        <p14:creationId xmlns:p14="http://schemas.microsoft.com/office/powerpoint/2010/main" val="3061087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E6723-E50F-4DA3-6889-BC784E4E2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B9595-D827-7392-88E4-3813D54BC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3A1C2-19AF-FB11-FD86-9F7ED5511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081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When using </a:t>
            </a:r>
            <a:r>
              <a:rPr lang="en-US" b="1" dirty="0">
                <a:highlight>
                  <a:srgbClr val="FFFF00"/>
                </a:highlight>
              </a:rPr>
              <a:t>grand-mean-centering</a:t>
            </a:r>
            <a:r>
              <a:rPr lang="en-US" b="1" dirty="0"/>
              <a:t> (or constant-centering more generally) for a </a:t>
            </a:r>
            <a:r>
              <a:rPr lang="en-US" b="1" dirty="0">
                <a:highlight>
                  <a:srgbClr val="FFFF00"/>
                </a:highlight>
              </a:rPr>
              <a:t>level-1 predictor</a:t>
            </a:r>
            <a:r>
              <a:rPr lang="en-US" b="1" dirty="0"/>
              <a:t>, how does one interpret its fixed effect when included at level 1 only? How does this </a:t>
            </a:r>
            <a:r>
              <a:rPr lang="en-US" b="1" dirty="0">
                <a:highlight>
                  <a:srgbClr val="FFFF00"/>
                </a:highlight>
              </a:rPr>
              <a:t>level-1 fixed effect change </a:t>
            </a:r>
            <a:r>
              <a:rPr lang="en-US" b="1" dirty="0"/>
              <a:t>after including the </a:t>
            </a:r>
            <a:r>
              <a:rPr lang="en-US" b="1" dirty="0">
                <a:highlight>
                  <a:srgbClr val="FFFF00"/>
                </a:highlight>
              </a:rPr>
              <a:t>level-2 cluster mean </a:t>
            </a:r>
            <a:r>
              <a:rPr lang="en-US" b="1" dirty="0"/>
              <a:t>of the predictor? How does one then interpret the fixed effect for the </a:t>
            </a:r>
            <a:r>
              <a:rPr lang="en-US" b="1" dirty="0">
                <a:highlight>
                  <a:srgbClr val="FFFF00"/>
                </a:highlight>
              </a:rPr>
              <a:t>level-2 cluster mean</a:t>
            </a:r>
            <a:r>
              <a:rPr lang="en-US" b="1" dirty="0"/>
              <a:t>? </a:t>
            </a: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205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56B9D-4918-84FB-77A6-5A3E20069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B5355-2728-770A-61A9-9CB4F60B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03620-75EC-846A-F7E3-9A8C1AE5C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081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When using </a:t>
            </a:r>
            <a:r>
              <a:rPr lang="en-US" sz="2400" b="1" dirty="0">
                <a:highlight>
                  <a:srgbClr val="FFFF00"/>
                </a:highlight>
              </a:rPr>
              <a:t>grand-mean-centering</a:t>
            </a:r>
            <a:r>
              <a:rPr lang="en-US" sz="2400" b="1" dirty="0"/>
              <a:t> (or constant-centering more generally) for a </a:t>
            </a:r>
            <a:r>
              <a:rPr lang="en-US" sz="2400" b="1" dirty="0">
                <a:highlight>
                  <a:srgbClr val="FFFF00"/>
                </a:highlight>
              </a:rPr>
              <a:t>level-1 predictor</a:t>
            </a:r>
            <a:r>
              <a:rPr lang="en-US" sz="2400" b="1" dirty="0"/>
              <a:t>, how does one interpret its fixed effect when included at level 1 only? How does this </a:t>
            </a:r>
            <a:r>
              <a:rPr lang="en-US" sz="2400" b="1" dirty="0">
                <a:highlight>
                  <a:srgbClr val="FFFF00"/>
                </a:highlight>
              </a:rPr>
              <a:t>level-1 fixed effect change </a:t>
            </a:r>
            <a:r>
              <a:rPr lang="en-US" sz="2400" b="1" dirty="0"/>
              <a:t>after including the </a:t>
            </a:r>
            <a:r>
              <a:rPr lang="en-US" sz="2400" b="1" dirty="0">
                <a:highlight>
                  <a:srgbClr val="FFFF00"/>
                </a:highlight>
              </a:rPr>
              <a:t>level-2 cluster mean </a:t>
            </a:r>
            <a:r>
              <a:rPr lang="en-US" sz="2400" b="1" dirty="0"/>
              <a:t>of the predictor? How does one then interpret the fixed effect for the </a:t>
            </a:r>
            <a:r>
              <a:rPr lang="en-US" sz="2400" b="1" dirty="0">
                <a:highlight>
                  <a:srgbClr val="FFFF00"/>
                </a:highlight>
              </a:rPr>
              <a:t>level-2 cluster mean</a:t>
            </a:r>
            <a:r>
              <a:rPr lang="en-US" sz="2400" b="1" dirty="0"/>
              <a:t>? 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Level 1 only?</a:t>
            </a:r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423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7172</TotalTime>
  <Words>1002</Words>
  <Application>Microsoft Office PowerPoint</Application>
  <PresentationFormat>Widescreen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 Theme</vt:lpstr>
      <vt:lpstr>Formative Assessment #2</vt:lpstr>
      <vt:lpstr>Q1</vt:lpstr>
      <vt:lpstr>Q1</vt:lpstr>
      <vt:lpstr>Q1</vt:lpstr>
      <vt:lpstr>Q2</vt:lpstr>
      <vt:lpstr>Q2</vt:lpstr>
      <vt:lpstr>Q2</vt:lpstr>
      <vt:lpstr>Q3</vt:lpstr>
      <vt:lpstr>Q3</vt:lpstr>
      <vt:lpstr>Q3</vt:lpstr>
      <vt:lpstr>Q3</vt:lpstr>
      <vt:lpstr>Q4</vt:lpstr>
      <vt:lpstr>Q4</vt:lpstr>
      <vt:lpstr>Q4</vt:lpstr>
      <vt:lpstr>Q5</vt:lpstr>
      <vt:lpstr>Q5</vt:lpstr>
      <vt:lpstr>Q6</vt:lpstr>
      <vt:lpstr>Q6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Erica Dorman</dc:creator>
  <cp:lastModifiedBy>Erica Dorman</cp:lastModifiedBy>
  <cp:revision>15</cp:revision>
  <dcterms:created xsi:type="dcterms:W3CDTF">2025-09-25T17:35:54Z</dcterms:created>
  <dcterms:modified xsi:type="dcterms:W3CDTF">2025-09-30T17:08:12Z</dcterms:modified>
</cp:coreProperties>
</file>